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9" r:id="rId2"/>
    <p:sldId id="335" r:id="rId3"/>
    <p:sldId id="325" r:id="rId4"/>
    <p:sldId id="322" r:id="rId5"/>
    <p:sldId id="337" r:id="rId6"/>
    <p:sldId id="338" r:id="rId7"/>
    <p:sldId id="339" r:id="rId8"/>
    <p:sldId id="332" r:id="rId9"/>
    <p:sldId id="329" r:id="rId10"/>
    <p:sldId id="336" r:id="rId11"/>
    <p:sldId id="340" r:id="rId12"/>
    <p:sldId id="326" r:id="rId13"/>
    <p:sldId id="298" r:id="rId14"/>
    <p:sldId id="334" r:id="rId15"/>
  </p:sldIdLst>
  <p:sldSz cx="12192000" cy="6858000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DBE18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1774" autoAdjust="0"/>
  </p:normalViewPr>
  <p:slideViewPr>
    <p:cSldViewPr>
      <p:cViewPr>
        <p:scale>
          <a:sx n="77" d="100"/>
          <a:sy n="77" d="100"/>
        </p:scale>
        <p:origin x="-480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6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6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312C91-A626-44BD-9D80-3624C0792878}"/>
              </a:ext>
            </a:extLst>
          </p:cNvPr>
          <p:cNvSpPr/>
          <p:nvPr userDrawn="1"/>
        </p:nvSpPr>
        <p:spPr>
          <a:xfrm>
            <a:off x="0" y="3810000"/>
            <a:ext cx="12192000" cy="2113472"/>
          </a:xfrm>
          <a:prstGeom prst="rect">
            <a:avLst/>
          </a:prstGeom>
          <a:solidFill>
            <a:schemeClr val="accent1">
              <a:lumMod val="7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636000" y="6416676"/>
            <a:ext cx="2844800" cy="365125"/>
          </a:xfrm>
        </p:spPr>
        <p:txBody>
          <a:bodyPr/>
          <a:lstStyle>
            <a:lvl1pPr>
              <a:defRPr>
                <a:latin typeface="+mn-lt"/>
                <a:cs typeface="Arial" pitchFamily="34" charset="0"/>
              </a:defRPr>
            </a:lvl1pPr>
            <a:extLst/>
          </a:lstStyle>
          <a:p>
            <a:fld id="{743653DA-8BF4-4869-96FE-9BCF43372D46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200" y="6416676"/>
            <a:ext cx="7416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480800" y="6416676"/>
            <a:ext cx="609600" cy="365125"/>
          </a:xfrm>
        </p:spPr>
        <p:txBody>
          <a:bodyPr/>
          <a:lstStyle/>
          <a:p>
            <a:fld id="{72AC53DF-4216-466D-99A7-94400E6C2A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660400" y="4108704"/>
            <a:ext cx="10871200" cy="691896"/>
          </a:xfrm>
        </p:spPr>
        <p:txBody>
          <a:bodyPr/>
          <a:lstStyle>
            <a:lvl1pPr marR="9144" algn="ctr">
              <a:defRPr sz="38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38821DBD-8C89-4419-93B6-FC276602F9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4953000"/>
            <a:ext cx="10972800" cy="63976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00" b="0" baseline="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marL="0">
              <a:spcBef>
                <a:spcPts val="0"/>
              </a:spcBef>
            </a:pPr>
            <a:r>
              <a:rPr lang="en-US" dirty="0"/>
              <a:t>Your name (speaker), Date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991457" y="947875"/>
            <a:ext cx="1790344" cy="2023925"/>
            <a:chOff x="457200" y="550367"/>
            <a:chExt cx="1798324" cy="202392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600200"/>
              <a:ext cx="1798324" cy="9740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50367"/>
              <a:ext cx="1653927" cy="1049833"/>
            </a:xfrm>
            <a:prstGeom prst="rect">
              <a:avLst/>
            </a:prstGeom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609600"/>
          </a:xfrm>
          <a:solidFill>
            <a:srgbClr val="EDBE18"/>
          </a:solidFill>
        </p:spPr>
        <p:txBody>
          <a:bodyPr/>
          <a:lstStyle>
            <a:lvl1pPr algn="ctr">
              <a:defRPr b="0" cap="none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  <a:latin typeface="+mn-lt"/>
              </a:defRPr>
            </a:lvl1pPr>
            <a:lvl2pPr algn="l">
              <a:defRPr>
                <a:solidFill>
                  <a:srgbClr val="000000"/>
                </a:solidFill>
                <a:latin typeface="+mn-lt"/>
              </a:defRPr>
            </a:lvl2pPr>
            <a:lvl3pPr algn="l">
              <a:defRPr>
                <a:solidFill>
                  <a:srgbClr val="000000"/>
                </a:solidFill>
                <a:latin typeface="+mn-lt"/>
              </a:defRPr>
            </a:lvl3pPr>
            <a:lvl4pPr algn="l">
              <a:defRPr>
                <a:solidFill>
                  <a:srgbClr val="000000"/>
                </a:solidFill>
                <a:latin typeface="+mn-lt"/>
              </a:defRPr>
            </a:lvl4pPr>
            <a:lvl5pPr algn="l">
              <a:defRPr>
                <a:solidFill>
                  <a:srgbClr val="000000"/>
                </a:solidFill>
                <a:latin typeface="+mn-lt"/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19800"/>
            <a:ext cx="624058" cy="761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7" y="557308"/>
            <a:ext cx="10363200" cy="639762"/>
          </a:xfrm>
          <a:solidFill>
            <a:srgbClr val="EDBE18"/>
          </a:solidFill>
        </p:spPr>
        <p:txBody>
          <a:bodyPr vert="horz" anchor="t">
            <a:noAutofit/>
          </a:bodyPr>
          <a:lstStyle>
            <a:lvl1pPr>
              <a:defRPr lang="en-US" b="0" cap="non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5435-8225-4333-BFFA-0096413F0D76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19800"/>
            <a:ext cx="624058" cy="76199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1975"/>
            <a:ext cx="10972800" cy="577850"/>
          </a:xfrm>
          <a:solidFill>
            <a:srgbClr val="EDBE18"/>
          </a:solidFill>
        </p:spPr>
        <p:txBody>
          <a:bodyPr anchor="ctr"/>
          <a:lstStyle>
            <a:lvl1pPr algn="ctr">
              <a:buNone/>
              <a:defRPr sz="3200" b="0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76400"/>
            <a:ext cx="3352800" cy="4330700"/>
          </a:xfrm>
        </p:spPr>
        <p:txBody>
          <a:bodyPr/>
          <a:lstStyle>
            <a:lvl1pPr marL="54864" indent="0">
              <a:buNone/>
              <a:defRPr sz="18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7315200" cy="43307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19800"/>
            <a:ext cx="624058" cy="76199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495800"/>
            <a:ext cx="10769600" cy="1066800"/>
          </a:xfrm>
        </p:spPr>
        <p:txBody>
          <a:bodyPr anchor="ctr"/>
          <a:lstStyle>
            <a:lvl1pPr algn="ctr">
              <a:buNone/>
              <a:defRPr sz="4800" b="0" cap="none" baseline="0">
                <a:solidFill>
                  <a:srgbClr val="FFC000"/>
                </a:solidFill>
              </a:defRPr>
            </a:lvl1pPr>
            <a:extLst/>
          </a:lstStyle>
          <a:p>
            <a:r>
              <a:rPr lang="en-US" cap="none" baseline="0" dirty="0"/>
              <a:t>Thanks!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53000" y="871675"/>
            <a:ext cx="1828800" cy="2023925"/>
            <a:chOff x="457200" y="550367"/>
            <a:chExt cx="1798324" cy="2023925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600200"/>
              <a:ext cx="1798324" cy="9740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50367"/>
              <a:ext cx="1653927" cy="1049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9457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684306"/>
            <a:ext cx="10363200" cy="53489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582777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en-US" smtClean="0">
                <a:solidFill>
                  <a:schemeClr val="tx2"/>
                </a:solidFill>
              </a:rPr>
              <a:pPr/>
              <a:t>11/20/2019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0315360-7115-4341-8A2E-EB70634BF6AE}"/>
              </a:ext>
            </a:extLst>
          </p:cNvPr>
          <p:cNvCxnSpPr/>
          <p:nvPr/>
        </p:nvCxnSpPr>
        <p:spPr>
          <a:xfrm>
            <a:off x="5435600" y="1371600"/>
            <a:ext cx="1320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  <p:sldLayoutId id="2147483657" r:id="rId5"/>
  </p:sldLayoutIdLst>
  <p:txStyles>
    <p:titleStyle>
      <a:lvl1pPr algn="ctr" rtl="0" eaLnBrk="1" latinLnBrk="0" hangingPunct="1">
        <a:spcBef>
          <a:spcPct val="0"/>
        </a:spcBef>
        <a:buNone/>
        <a:defRPr sz="3200" kern="1200" cap="all" spc="-150" baseline="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18588A4-DB67-47DC-9985-A29F6E8D7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700" y="3886200"/>
            <a:ext cx="10642600" cy="762000"/>
          </a:xfrm>
          <a:effectLst/>
        </p:spPr>
        <p:txBody>
          <a:bodyPr>
            <a:noAutofit/>
          </a:bodyPr>
          <a:lstStyle/>
          <a:p>
            <a:r>
              <a:rPr lang="es-UY" sz="4000" b="1" dirty="0" err="1">
                <a:solidFill>
                  <a:schemeClr val="lt1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Missão</a:t>
            </a:r>
            <a:r>
              <a:rPr lang="es-UY" sz="4000" b="1" dirty="0">
                <a:solidFill>
                  <a:schemeClr val="lt1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da </a:t>
            </a:r>
            <a:r>
              <a:rPr lang="es-UY" sz="4000" b="1" dirty="0" err="1">
                <a:solidFill>
                  <a:schemeClr val="lt1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Paternidade</a:t>
            </a:r>
            <a:r>
              <a:rPr lang="es-UY" sz="4000" b="1" dirty="0">
                <a:solidFill>
                  <a:schemeClr val="lt1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</a:t>
            </a:r>
            <a:br>
              <a:rPr lang="es-UY" sz="4000" b="1" dirty="0">
                <a:solidFill>
                  <a:schemeClr val="lt1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</a:br>
            <a:r>
              <a:rPr lang="es-UY" sz="4000" b="1" dirty="0" err="1">
                <a:solidFill>
                  <a:schemeClr val="lt1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Compromisso</a:t>
            </a:r>
            <a:r>
              <a:rPr lang="es-UY" sz="4000" b="1" dirty="0">
                <a:solidFill>
                  <a:schemeClr val="lt1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com a </a:t>
            </a:r>
            <a:r>
              <a:rPr lang="es-UY" sz="4000" b="1" dirty="0" err="1">
                <a:solidFill>
                  <a:schemeClr val="lt1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Educaçao</a:t>
            </a:r>
            <a:r>
              <a:rPr lang="es-UY" sz="4000" b="1" dirty="0">
                <a:solidFill>
                  <a:schemeClr val="lt1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 Moral   </a:t>
            </a:r>
            <a:r>
              <a:rPr lang="es-UY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UY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800" b="1" dirty="0">
                <a:effectLst/>
                <a:latin typeface="Comic Sans MS" pitchFamily="66" charset="0"/>
              </a:rPr>
              <a:t/>
            </a:r>
            <a:br>
              <a:rPr lang="pt-BR" sz="2800" b="1" dirty="0">
                <a:effectLst/>
                <a:latin typeface="Comic Sans MS" pitchFamily="66" charset="0"/>
              </a:rPr>
            </a:br>
            <a:r>
              <a:rPr lang="pt-BR" sz="2800" b="1" dirty="0">
                <a:effectLst/>
                <a:latin typeface="Comic Sans MS" pitchFamily="66" charset="0"/>
              </a:rPr>
              <a:t/>
            </a:r>
            <a:br>
              <a:rPr lang="pt-BR" sz="2800" b="1" dirty="0">
                <a:effectLst/>
                <a:latin typeface="Comic Sans MS" pitchFamily="66" charset="0"/>
              </a:rPr>
            </a:br>
            <a:endParaRPr lang="en-US" sz="2800" dirty="0">
              <a:effectLst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1E3B7C-BA32-4B67-9F2D-BF47452E6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3400" y="5410200"/>
            <a:ext cx="3429000" cy="639762"/>
          </a:xfrm>
        </p:spPr>
        <p:txBody>
          <a:bodyPr>
            <a:norm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Henrique – 17/Nov//2019</a:t>
            </a:r>
          </a:p>
        </p:txBody>
      </p:sp>
    </p:spTree>
    <p:extLst>
      <p:ext uri="{BB962C8B-B14F-4D97-AF65-F5344CB8AC3E}">
        <p14:creationId xmlns:p14="http://schemas.microsoft.com/office/powerpoint/2010/main" val="263189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BB20433-EBC1-4E25-BA45-A180D6C859ED}"/>
              </a:ext>
            </a:extLst>
          </p:cNvPr>
          <p:cNvSpPr/>
          <p:nvPr/>
        </p:nvSpPr>
        <p:spPr>
          <a:xfrm>
            <a:off x="266700" y="640590"/>
            <a:ext cx="1165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6A6C069-7B7C-4986-83E0-AB242F9102AB}"/>
              </a:ext>
            </a:extLst>
          </p:cNvPr>
          <p:cNvSpPr/>
          <p:nvPr/>
        </p:nvSpPr>
        <p:spPr>
          <a:xfrm>
            <a:off x="266700" y="228600"/>
            <a:ext cx="1165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O Evangelho Segundo o Espiritismo </a:t>
            </a:r>
          </a:p>
          <a:p>
            <a:r>
              <a:rPr lang="pt-BR" sz="2400" dirty="0">
                <a:solidFill>
                  <a:schemeClr val="bg1"/>
                </a:solidFill>
              </a:rPr>
              <a:t>Cap. 5 – Bem-aventurados os Aflitos - Item 4 - Causas Atuais das Aflições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....Quantos pais são infelizes com seus filhos, porque nãolhes combateram desde o princípio as más tendências! Por fraqueza, ou indiferença, deixaram que neles se desenvolvessem os gérmens do orgulho, do egoísmo e da tola vaidade, que produzem a secura do coração; depois, mais tarde, quando colhem o que semearam, admiram-se e se afligem da falta de deferência com que são tratados e da </a:t>
            </a:r>
            <a:r>
              <a:rPr lang="en-US" dirty="0" err="1">
                <a:solidFill>
                  <a:schemeClr val="bg1"/>
                </a:solidFill>
              </a:rPr>
              <a:t>ingratidão</a:t>
            </a:r>
            <a:r>
              <a:rPr lang="en-US" dirty="0">
                <a:solidFill>
                  <a:schemeClr val="bg1"/>
                </a:solidFill>
              </a:rPr>
              <a:t> deles…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B9EED0-3731-4CAC-8751-85BCC06C8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118340"/>
            <a:ext cx="4953000" cy="281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30FDAB-1EBE-4C0C-B011-21DA9B821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404616"/>
            <a:ext cx="33337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3046F1-BE3C-436D-9827-5F616B21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Conclusão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C89E65-67E7-469D-BA2B-73144AE24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Façamos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nosso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melhor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confiemos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em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Deus e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em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suas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Leis  </a:t>
            </a:r>
          </a:p>
          <a:p>
            <a:pPr marL="68580" indent="0">
              <a:buNone/>
            </a:pPr>
            <a:endParaRPr lang="en-US" b="1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6858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mesmo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com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todos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nossos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esforços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ainda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não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deu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certo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continuemos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…</a:t>
            </a:r>
          </a:p>
          <a:p>
            <a:pPr marL="68580" indent="0">
              <a:buNone/>
            </a:pPr>
            <a:endParaRPr lang="en-US" b="1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68580" indent="0">
              <a:buNone/>
            </a:pP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Busquemos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auxílio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através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da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oração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boas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leituras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etc.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Tem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sempre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um A.E.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perto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de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nós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tentando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nos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ajudar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68580" indent="0">
              <a:buNone/>
            </a:pPr>
            <a:endParaRPr lang="en-US" b="1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68580" indent="0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Casa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Espírita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é um local de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ajuda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onde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recarregamos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nossas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energias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mas o Lar é o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nosso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abençoado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campo de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trabalho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Coragem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! </a:t>
            </a:r>
          </a:p>
          <a:p>
            <a:pPr marL="68580" indent="0">
              <a:buNone/>
            </a:pPr>
            <a:endParaRPr lang="en-US" b="1" i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68580" indent="0">
              <a:buNone/>
            </a:pP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Não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esqueçamos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: É de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pequenino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que se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torce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o pepino…  </a:t>
            </a:r>
          </a:p>
        </p:txBody>
      </p:sp>
    </p:spTree>
    <p:extLst>
      <p:ext uri="{BB962C8B-B14F-4D97-AF65-F5344CB8AC3E}">
        <p14:creationId xmlns:p14="http://schemas.microsoft.com/office/powerpoint/2010/main" val="348507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F8129E5-2652-4BA3-9CC0-CB3CB1D0F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609600"/>
            <a:ext cx="1971675" cy="16478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EFB158-4B54-4376-A55A-7507CF35E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90487"/>
            <a:ext cx="739140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7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56FE62-F303-43E0-BEC6-45E81CC1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662" y="4724400"/>
            <a:ext cx="3284676" cy="1066800"/>
          </a:xfrm>
        </p:spPr>
        <p:txBody>
          <a:bodyPr/>
          <a:lstStyle/>
          <a:p>
            <a:r>
              <a:rPr lang="en-US" dirty="0" err="1"/>
              <a:t>Obrigado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FIM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88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61AB79-A9A7-4D94-A53E-86BA859F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Educação</a:t>
            </a:r>
            <a:r>
              <a:rPr lang="en-US" b="1" dirty="0"/>
              <a:t> no Lar </a:t>
            </a:r>
            <a:r>
              <a:rPr lang="en-US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D095E3C-61EC-465E-917A-A38FE59FE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668000" cy="52578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pt-BR" b="1" dirty="0"/>
              <a:t>“Vós fazeis o que também vistes junto de vosso pai.” — Jesus. JOÃO, capítulo 8, versículo 38.)</a:t>
            </a:r>
            <a:r>
              <a:rPr lang="pt-BR" dirty="0"/>
              <a:t>	</a:t>
            </a:r>
          </a:p>
          <a:p>
            <a:pPr marL="68580" indent="0" algn="just">
              <a:buNone/>
            </a:pPr>
            <a:r>
              <a:rPr lang="pt-BR" sz="1800" dirty="0"/>
              <a:t>	Preconiza-se na atualidade do mundo uma educação pela liberdade plena dos instintos do homem, olvidando-se, pouco a pouco, os antigos ensinamentos quanto à formação do caráter no lar; a coletividade, porém, cedo ou tarde, será compelida a reajustar seus propósitos.</a:t>
            </a:r>
          </a:p>
          <a:p>
            <a:pPr marL="68580" indent="0" algn="just">
              <a:buNone/>
            </a:pPr>
            <a:r>
              <a:rPr lang="pt-BR" sz="1800" dirty="0"/>
              <a:t>	Os pais humanos têm de ser os primeiros mentores da criatura. De sua missão amorosa, decorre a organização do ambiente justo. Meios corrompidos significam maus pais entre os que, a peso de longos sacrifícios, conseguem manter, na invigilância coletiva, a segurança possível contra a desordem ameaçadora. A tarefa doméstica nunca será uma válvula para gozos improdutivos, porque constitui trabalho e cooperação com Deus. O homem ou a mulher que desejam ao mesmo tempo ser pais e gozadores da vida terrestre, estão cegos e terminarão seus loucos esforços, espiritualmente falando, na </a:t>
            </a:r>
            <a:r>
              <a:rPr lang="en-US" sz="1800" dirty="0" err="1"/>
              <a:t>vala</a:t>
            </a:r>
            <a:r>
              <a:rPr lang="en-US" sz="1800" dirty="0"/>
              <a:t> </a:t>
            </a:r>
            <a:r>
              <a:rPr lang="en-US" sz="1800" dirty="0" err="1"/>
              <a:t>comum</a:t>
            </a:r>
            <a:r>
              <a:rPr lang="en-US" sz="1800" dirty="0"/>
              <a:t> da </a:t>
            </a:r>
            <a:r>
              <a:rPr lang="en-US" sz="1800" dirty="0" err="1"/>
              <a:t>inutilidade</a:t>
            </a:r>
            <a:r>
              <a:rPr lang="en-US" sz="1800" dirty="0"/>
              <a:t>.</a:t>
            </a:r>
          </a:p>
          <a:p>
            <a:pPr marL="68580" indent="0" algn="just">
              <a:buNone/>
            </a:pPr>
            <a:r>
              <a:rPr lang="pt-BR" sz="1800" dirty="0"/>
              <a:t>	Debalde se improvisarão sociólogos para substituir a educação no lar por sucedâneos abstrusos que envenenam a alma. Só um espírito que haja compreendido a paternidade de Deus, acima de tudo, consegue escapar à lei pela qual os filhos sempre imitarão os pais, ainda quando estes sejam perversos.</a:t>
            </a:r>
          </a:p>
          <a:p>
            <a:pPr marL="68580" indent="0" algn="just">
              <a:buNone/>
            </a:pPr>
            <a:r>
              <a:rPr lang="pt-BR" sz="1800" dirty="0"/>
              <a:t>	Ouçamos a palavra do Cristo e, se tendes filhos na Terra, guardai a declaração do Mestre, como advertência.</a:t>
            </a:r>
          </a:p>
          <a:p>
            <a:pPr marL="68580" indent="0">
              <a:buNone/>
            </a:pPr>
            <a:endParaRPr lang="pt-BR" sz="1800" dirty="0"/>
          </a:p>
          <a:p>
            <a:pPr marL="68580" indent="0">
              <a:buNone/>
            </a:pPr>
            <a:r>
              <a:rPr lang="pt-BR" sz="1800" dirty="0"/>
              <a:t>Livro: Caminho, Verdade e Vida – Emmanuel – Francisco Candido Xavier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647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DDA95F-AD1E-4CFD-8204-16CC6EA2A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063"/>
            <a:ext cx="10363200" cy="609600"/>
          </a:xfrm>
          <a:solidFill>
            <a:srgbClr val="EDBE18"/>
          </a:solidFill>
        </p:spPr>
        <p:txBody>
          <a:bodyPr/>
          <a:lstStyle/>
          <a:p>
            <a:r>
              <a:rPr lang="en-US" dirty="0"/>
              <a:t>           </a:t>
            </a:r>
            <a:r>
              <a:rPr lang="en-US" dirty="0" err="1"/>
              <a:t>Considerações</a:t>
            </a:r>
            <a:r>
              <a:rPr lang="en-US" dirty="0"/>
              <a:t> </a:t>
            </a:r>
            <a:r>
              <a:rPr lang="en-US" dirty="0" err="1"/>
              <a:t>iniciais</a:t>
            </a:r>
            <a:r>
              <a:rPr lang="en-US" dirty="0"/>
              <a:t>   </a:t>
            </a:r>
            <a:r>
              <a:rPr lang="en-US" sz="1400" i="1" dirty="0"/>
              <a:t> 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BB20433-EBC1-4E25-BA45-A180D6C859ED}"/>
              </a:ext>
            </a:extLst>
          </p:cNvPr>
          <p:cNvSpPr/>
          <p:nvPr/>
        </p:nvSpPr>
        <p:spPr>
          <a:xfrm>
            <a:off x="228600" y="838200"/>
            <a:ext cx="115824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2"/>
                </a:solidFill>
              </a:rPr>
              <a:t>Nosso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amado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planeta</a:t>
            </a:r>
            <a:r>
              <a:rPr lang="en-US" sz="1600" dirty="0">
                <a:solidFill>
                  <a:schemeClr val="bg2"/>
                </a:solidFill>
              </a:rPr>
              <a:t> Terra </a:t>
            </a:r>
            <a:r>
              <a:rPr lang="en-US" sz="1600" dirty="0" err="1">
                <a:solidFill>
                  <a:schemeClr val="bg2"/>
                </a:solidFill>
              </a:rPr>
              <a:t>está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na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categoria</a:t>
            </a:r>
            <a:r>
              <a:rPr lang="en-US" sz="1600" dirty="0">
                <a:solidFill>
                  <a:schemeClr val="bg2"/>
                </a:solidFill>
              </a:rPr>
              <a:t> de </a:t>
            </a:r>
            <a:r>
              <a:rPr lang="en-US" sz="1600" dirty="0" err="1">
                <a:solidFill>
                  <a:schemeClr val="bg2"/>
                </a:solidFill>
              </a:rPr>
              <a:t>mundos</a:t>
            </a:r>
            <a:r>
              <a:rPr lang="en-US" sz="1600" dirty="0">
                <a:solidFill>
                  <a:schemeClr val="bg2"/>
                </a:solidFill>
              </a:rPr>
              <a:t> de </a:t>
            </a:r>
            <a:r>
              <a:rPr lang="en-US" sz="1600" dirty="0" err="1">
                <a:solidFill>
                  <a:schemeClr val="bg2"/>
                </a:solidFill>
              </a:rPr>
              <a:t>expiações</a:t>
            </a:r>
            <a:r>
              <a:rPr lang="en-US" sz="1600" dirty="0">
                <a:solidFill>
                  <a:schemeClr val="bg2"/>
                </a:solidFill>
              </a:rPr>
              <a:t> e </a:t>
            </a:r>
            <a:r>
              <a:rPr lang="en-US" sz="1600" dirty="0" err="1">
                <a:solidFill>
                  <a:schemeClr val="bg2"/>
                </a:solidFill>
              </a:rPr>
              <a:t>provas</a:t>
            </a:r>
            <a:r>
              <a:rPr lang="en-US" sz="1600" dirty="0">
                <a:solidFill>
                  <a:schemeClr val="bg2"/>
                </a:solidFill>
              </a:rPr>
              <a:t>. </a:t>
            </a:r>
            <a:r>
              <a:rPr lang="en-US" sz="1600" dirty="0" err="1">
                <a:solidFill>
                  <a:schemeClr val="bg2"/>
                </a:solidFill>
              </a:rPr>
              <a:t>Os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espíritos</a:t>
            </a:r>
            <a:r>
              <a:rPr lang="en-US" sz="1600" dirty="0">
                <a:solidFill>
                  <a:schemeClr val="bg2"/>
                </a:solidFill>
              </a:rPr>
              <a:t> que </a:t>
            </a:r>
            <a:r>
              <a:rPr lang="en-US" sz="1600" dirty="0" err="1">
                <a:solidFill>
                  <a:schemeClr val="bg2"/>
                </a:solidFill>
              </a:rPr>
              <a:t>habitam</a:t>
            </a:r>
            <a:r>
              <a:rPr lang="en-US" sz="1600" dirty="0">
                <a:solidFill>
                  <a:schemeClr val="bg2"/>
                </a:solidFill>
              </a:rPr>
              <a:t> a Terra, </a:t>
            </a:r>
            <a:r>
              <a:rPr lang="en-US" sz="1600" dirty="0" err="1">
                <a:solidFill>
                  <a:schemeClr val="bg2"/>
                </a:solidFill>
              </a:rPr>
              <a:t>em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sua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imensa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maioria</a:t>
            </a:r>
            <a:r>
              <a:rPr lang="en-US" sz="1600" dirty="0">
                <a:solidFill>
                  <a:schemeClr val="bg2"/>
                </a:solidFill>
              </a:rPr>
              <a:t>, </a:t>
            </a:r>
            <a:r>
              <a:rPr lang="en-US" sz="1600" dirty="0" err="1">
                <a:solidFill>
                  <a:schemeClr val="bg2"/>
                </a:solidFill>
              </a:rPr>
              <a:t>são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espíritos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ainda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imperfeitos</a:t>
            </a:r>
            <a:r>
              <a:rPr lang="en-US" sz="1600" dirty="0">
                <a:solidFill>
                  <a:schemeClr val="bg2"/>
                </a:solidFill>
              </a:rPr>
              <a:t>; 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r>
              <a:rPr lang="en-US" sz="1600" dirty="0" err="1">
                <a:solidFill>
                  <a:schemeClr val="bg2"/>
                </a:solidFill>
              </a:rPr>
              <a:t>Existe</a:t>
            </a:r>
            <a:r>
              <a:rPr lang="en-US" sz="1600" dirty="0">
                <a:solidFill>
                  <a:schemeClr val="bg2"/>
                </a:solidFill>
              </a:rPr>
              <a:t> um </a:t>
            </a:r>
            <a:r>
              <a:rPr lang="en-US" sz="1600" dirty="0" err="1">
                <a:solidFill>
                  <a:schemeClr val="bg2"/>
                </a:solidFill>
              </a:rPr>
              <a:t>planejamento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prévio</a:t>
            </a:r>
            <a:r>
              <a:rPr lang="en-US" sz="1600" dirty="0">
                <a:solidFill>
                  <a:schemeClr val="bg2"/>
                </a:solidFill>
              </a:rPr>
              <a:t> à </a:t>
            </a:r>
            <a:r>
              <a:rPr lang="en-US" sz="1600" dirty="0" err="1">
                <a:solidFill>
                  <a:schemeClr val="bg2"/>
                </a:solidFill>
              </a:rPr>
              <a:t>nossa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reencarnação</a:t>
            </a:r>
            <a:r>
              <a:rPr lang="en-US" sz="1600" dirty="0">
                <a:solidFill>
                  <a:schemeClr val="bg2"/>
                </a:solidFill>
              </a:rPr>
              <a:t>. </a:t>
            </a:r>
            <a:r>
              <a:rPr lang="en-US" sz="1600" dirty="0" err="1">
                <a:solidFill>
                  <a:schemeClr val="bg2"/>
                </a:solidFill>
              </a:rPr>
              <a:t>Pessoas</a:t>
            </a:r>
            <a:r>
              <a:rPr lang="en-US" sz="1600" dirty="0">
                <a:solidFill>
                  <a:schemeClr val="bg2"/>
                </a:solidFill>
              </a:rPr>
              <a:t> e </a:t>
            </a:r>
            <a:r>
              <a:rPr lang="en-US" sz="1600" dirty="0" err="1">
                <a:solidFill>
                  <a:schemeClr val="bg2"/>
                </a:solidFill>
              </a:rPr>
              <a:t>situações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são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cuidadosamente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escolhidas</a:t>
            </a:r>
            <a:r>
              <a:rPr lang="en-US" sz="1600" dirty="0">
                <a:solidFill>
                  <a:schemeClr val="bg2"/>
                </a:solidFill>
              </a:rPr>
              <a:t>; 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r>
              <a:rPr lang="en-US" sz="1600" dirty="0">
                <a:solidFill>
                  <a:schemeClr val="bg2"/>
                </a:solidFill>
              </a:rPr>
              <a:t>As </a:t>
            </a:r>
            <a:r>
              <a:rPr lang="en-US" sz="1600" dirty="0" err="1">
                <a:solidFill>
                  <a:schemeClr val="bg2"/>
                </a:solidFill>
              </a:rPr>
              <a:t>lembranças</a:t>
            </a:r>
            <a:r>
              <a:rPr lang="en-US" sz="1600" dirty="0">
                <a:solidFill>
                  <a:schemeClr val="bg2"/>
                </a:solidFill>
              </a:rPr>
              <a:t> de </a:t>
            </a:r>
            <a:r>
              <a:rPr lang="en-US" sz="1600" dirty="0" err="1">
                <a:solidFill>
                  <a:schemeClr val="bg2"/>
                </a:solidFill>
              </a:rPr>
              <a:t>situações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vivenciadas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em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encarnações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anteriores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fica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meio</a:t>
            </a:r>
            <a:r>
              <a:rPr lang="en-US" sz="1600" dirty="0">
                <a:solidFill>
                  <a:schemeClr val="bg2"/>
                </a:solidFill>
              </a:rPr>
              <a:t> que “</a:t>
            </a:r>
            <a:r>
              <a:rPr lang="en-US" sz="1600" dirty="0" err="1">
                <a:solidFill>
                  <a:schemeClr val="bg2"/>
                </a:solidFill>
              </a:rPr>
              <a:t>bloqueada</a:t>
            </a:r>
            <a:r>
              <a:rPr lang="en-US" sz="1600" dirty="0">
                <a:solidFill>
                  <a:schemeClr val="bg2"/>
                </a:solidFill>
              </a:rPr>
              <a:t>” </a:t>
            </a:r>
            <a:r>
              <a:rPr lang="en-US" sz="1600" dirty="0" err="1">
                <a:solidFill>
                  <a:schemeClr val="bg2"/>
                </a:solidFill>
              </a:rPr>
              <a:t>quando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reencarnamos</a:t>
            </a:r>
            <a:r>
              <a:rPr lang="en-US" sz="1600" dirty="0">
                <a:solidFill>
                  <a:schemeClr val="bg2"/>
                </a:solidFill>
              </a:rPr>
              <a:t>. É o </a:t>
            </a:r>
            <a:r>
              <a:rPr lang="en-US" sz="1600" dirty="0" err="1">
                <a:solidFill>
                  <a:schemeClr val="bg2"/>
                </a:solidFill>
              </a:rPr>
              <a:t>chamado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Véu</a:t>
            </a:r>
            <a:r>
              <a:rPr lang="en-US" sz="1600" dirty="0">
                <a:solidFill>
                  <a:schemeClr val="bg2"/>
                </a:solidFill>
              </a:rPr>
              <a:t> do </a:t>
            </a:r>
            <a:r>
              <a:rPr lang="en-US" sz="1600" dirty="0" err="1">
                <a:solidFill>
                  <a:schemeClr val="bg2"/>
                </a:solidFill>
              </a:rPr>
              <a:t>esquecimento</a:t>
            </a:r>
            <a:r>
              <a:rPr lang="en-US" sz="1600" dirty="0">
                <a:solidFill>
                  <a:schemeClr val="bg2"/>
                </a:solidFill>
              </a:rPr>
              <a:t>; 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r>
              <a:rPr lang="en-US" sz="1600" dirty="0" err="1">
                <a:solidFill>
                  <a:schemeClr val="bg2"/>
                </a:solidFill>
              </a:rPr>
              <a:t>Os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nossos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filhos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são</a:t>
            </a:r>
            <a:r>
              <a:rPr lang="en-US" sz="1600" dirty="0">
                <a:solidFill>
                  <a:schemeClr val="bg2"/>
                </a:solidFill>
              </a:rPr>
              <a:t>, antes de </a:t>
            </a:r>
            <a:r>
              <a:rPr lang="en-US" sz="1600" dirty="0" err="1">
                <a:solidFill>
                  <a:schemeClr val="bg2"/>
                </a:solidFill>
              </a:rPr>
              <a:t>mais</a:t>
            </a:r>
            <a:r>
              <a:rPr lang="en-US" sz="1600" dirty="0">
                <a:solidFill>
                  <a:schemeClr val="bg2"/>
                </a:solidFill>
              </a:rPr>
              <a:t> nada, </a:t>
            </a:r>
            <a:r>
              <a:rPr lang="en-US" sz="1600" dirty="0" err="1">
                <a:solidFill>
                  <a:schemeClr val="bg2"/>
                </a:solidFill>
              </a:rPr>
              <a:t>filhos</a:t>
            </a:r>
            <a:r>
              <a:rPr lang="en-US" sz="1600" dirty="0">
                <a:solidFill>
                  <a:schemeClr val="bg2"/>
                </a:solidFill>
              </a:rPr>
              <a:t> de Deus, </a:t>
            </a:r>
            <a:r>
              <a:rPr lang="en-US" sz="1600" dirty="0" err="1">
                <a:solidFill>
                  <a:schemeClr val="bg2"/>
                </a:solidFill>
              </a:rPr>
              <a:t>nossos</a:t>
            </a:r>
            <a:r>
              <a:rPr lang="en-US" sz="1600" dirty="0">
                <a:solidFill>
                  <a:schemeClr val="bg2"/>
                </a:solidFill>
              </a:rPr>
              <a:t> irmãos </a:t>
            </a:r>
            <a:r>
              <a:rPr lang="en-US" sz="1600" dirty="0" err="1">
                <a:solidFill>
                  <a:schemeClr val="bg2"/>
                </a:solidFill>
              </a:rPr>
              <a:t>em</a:t>
            </a:r>
            <a:r>
              <a:rPr lang="en-US" sz="1600" dirty="0">
                <a:solidFill>
                  <a:schemeClr val="bg2"/>
                </a:solidFill>
              </a:rPr>
              <a:t> jornada, </a:t>
            </a:r>
            <a:r>
              <a:rPr lang="en-US" sz="1600" dirty="0" err="1">
                <a:solidFill>
                  <a:schemeClr val="bg2"/>
                </a:solidFill>
              </a:rPr>
              <a:t>confiados</a:t>
            </a:r>
            <a:r>
              <a:rPr lang="en-US" sz="1600" dirty="0">
                <a:solidFill>
                  <a:schemeClr val="bg2"/>
                </a:solidFill>
              </a:rPr>
              <a:t>, </a:t>
            </a:r>
            <a:r>
              <a:rPr lang="en-US" sz="1600" dirty="0" err="1">
                <a:solidFill>
                  <a:schemeClr val="bg2"/>
                </a:solidFill>
              </a:rPr>
              <a:t>temporariamente</a:t>
            </a:r>
            <a:r>
              <a:rPr lang="en-US" sz="1600" dirty="0">
                <a:solidFill>
                  <a:schemeClr val="bg2"/>
                </a:solidFill>
              </a:rPr>
              <a:t> à </a:t>
            </a:r>
            <a:r>
              <a:rPr lang="en-US" sz="1600" dirty="0" err="1">
                <a:solidFill>
                  <a:schemeClr val="bg2"/>
                </a:solidFill>
              </a:rPr>
              <a:t>nós</a:t>
            </a:r>
            <a:r>
              <a:rPr lang="en-US" sz="1600" dirty="0">
                <a:solidFill>
                  <a:schemeClr val="bg2"/>
                </a:solidFill>
              </a:rPr>
              <a:t>, com um </a:t>
            </a:r>
            <a:r>
              <a:rPr lang="en-US" sz="1600" dirty="0" err="1">
                <a:solidFill>
                  <a:schemeClr val="bg2"/>
                </a:solidFill>
              </a:rPr>
              <a:t>objetivo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extremamente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r>
              <a:rPr lang="en-US" sz="1600" dirty="0" err="1">
                <a:solidFill>
                  <a:schemeClr val="bg2"/>
                </a:solidFill>
              </a:rPr>
              <a:t>importante</a:t>
            </a:r>
            <a:r>
              <a:rPr lang="en-US" sz="1600" dirty="0">
                <a:solidFill>
                  <a:schemeClr val="bg2"/>
                </a:solidFill>
              </a:rPr>
              <a:t>: </a:t>
            </a:r>
            <a:r>
              <a:rPr lang="en-US" sz="1600" dirty="0" err="1">
                <a:solidFill>
                  <a:schemeClr val="bg2"/>
                </a:solidFill>
              </a:rPr>
              <a:t>Educarem</a:t>
            </a:r>
            <a:r>
              <a:rPr lang="en-US" sz="1600" dirty="0">
                <a:solidFill>
                  <a:schemeClr val="bg2"/>
                </a:solidFill>
              </a:rPr>
              <a:t>-se </a:t>
            </a:r>
            <a:r>
              <a:rPr lang="en-US" sz="1600" dirty="0" err="1">
                <a:solidFill>
                  <a:schemeClr val="bg2"/>
                </a:solidFill>
              </a:rPr>
              <a:t>moralmente</a:t>
            </a:r>
            <a:r>
              <a:rPr lang="en-US" sz="1600" dirty="0">
                <a:solidFill>
                  <a:schemeClr val="bg2"/>
                </a:solidFill>
              </a:rPr>
              <a:t>;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pPr algn="ctr"/>
            <a:r>
              <a:rPr lang="en-US" sz="2400" b="1" dirty="0" err="1">
                <a:solidFill>
                  <a:schemeClr val="bg2"/>
                </a:solidFill>
              </a:rPr>
              <a:t>Educaçao</a:t>
            </a:r>
            <a:r>
              <a:rPr lang="en-US" sz="2400" b="1" dirty="0">
                <a:solidFill>
                  <a:schemeClr val="bg2"/>
                </a:solidFill>
              </a:rPr>
              <a:t> Moral de </a:t>
            </a:r>
            <a:r>
              <a:rPr lang="en-US" sz="2400" b="1" dirty="0" err="1">
                <a:solidFill>
                  <a:schemeClr val="bg2"/>
                </a:solidFill>
              </a:rPr>
              <a:t>Espíritos</a:t>
            </a:r>
            <a:r>
              <a:rPr lang="en-US" sz="2400" b="1" dirty="0">
                <a:solidFill>
                  <a:schemeClr val="bg2"/>
                </a:solidFill>
              </a:rPr>
              <a:t> - </a:t>
            </a:r>
            <a:r>
              <a:rPr lang="en-US" sz="2400" dirty="0">
                <a:solidFill>
                  <a:schemeClr val="bg2"/>
                </a:solidFill>
              </a:rPr>
              <a:t>A </a:t>
            </a:r>
            <a:r>
              <a:rPr lang="en-US" sz="2400" dirty="0" err="1">
                <a:solidFill>
                  <a:schemeClr val="bg2"/>
                </a:solidFill>
              </a:rPr>
              <a:t>abençoada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missão</a:t>
            </a:r>
            <a:r>
              <a:rPr lang="en-US" sz="2400" dirty="0">
                <a:solidFill>
                  <a:schemeClr val="bg2"/>
                </a:solidFill>
              </a:rPr>
              <a:t> que é dada </a:t>
            </a:r>
            <a:r>
              <a:rPr lang="en-US" sz="2400" dirty="0" err="1">
                <a:solidFill>
                  <a:schemeClr val="bg2"/>
                </a:solidFill>
              </a:rPr>
              <a:t>aos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Pais</a:t>
            </a:r>
            <a:r>
              <a:rPr lang="en-US" sz="2400" dirty="0">
                <a:solidFill>
                  <a:schemeClr val="bg2"/>
                </a:solidFill>
              </a:rPr>
              <a:t>.  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,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D538AD-531F-47AD-9047-626BFD74C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343400"/>
            <a:ext cx="4114800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A84149-1FFC-4052-9E55-A4475F0F0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243137"/>
            <a:ext cx="3086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64BC5A-E424-47CF-9852-AD22EE736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74676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F6EC3F-8F4E-469E-802B-AFE0F3737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132" y="381000"/>
            <a:ext cx="229809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1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DDA95F-AD1E-4CFD-8204-16CC6EA2A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063"/>
            <a:ext cx="10363200" cy="609600"/>
          </a:xfrm>
          <a:solidFill>
            <a:srgbClr val="EDBE18"/>
          </a:solidFill>
        </p:spPr>
        <p:txBody>
          <a:bodyPr/>
          <a:lstStyle/>
          <a:p>
            <a:r>
              <a:rPr lang="en-US" dirty="0"/>
              <a:t>           A </a:t>
            </a:r>
            <a:r>
              <a:rPr lang="en-US" dirty="0" err="1"/>
              <a:t>Missão</a:t>
            </a:r>
            <a:r>
              <a:rPr lang="en-US" dirty="0"/>
              <a:t> dos </a:t>
            </a:r>
            <a:r>
              <a:rPr lang="en-US" dirty="0" err="1"/>
              <a:t>Pais</a:t>
            </a:r>
            <a:r>
              <a:rPr lang="en-US" dirty="0"/>
              <a:t>   </a:t>
            </a:r>
            <a:r>
              <a:rPr lang="en-US" sz="1400" i="1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BB20433-EBC1-4E25-BA45-A180D6C859ED}"/>
              </a:ext>
            </a:extLst>
          </p:cNvPr>
          <p:cNvSpPr/>
          <p:nvPr/>
        </p:nvSpPr>
        <p:spPr>
          <a:xfrm>
            <a:off x="266700" y="640590"/>
            <a:ext cx="116586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pPr algn="just"/>
            <a:r>
              <a:rPr lang="pt-BR" altLang="en-US" sz="2000" b="1" i="1" dirty="0">
                <a:solidFill>
                  <a:srgbClr val="0070C0"/>
                </a:solidFill>
              </a:rPr>
              <a:t>L.E. – Q.208 - Nenhuma influência exercem os Espíritos dos pais sobre o filho depois do nascimento deste?</a:t>
            </a:r>
          </a:p>
          <a:p>
            <a:pPr algn="just"/>
            <a:r>
              <a:rPr lang="pt-BR" altLang="en-US" sz="1700" dirty="0">
                <a:solidFill>
                  <a:srgbClr val="000000"/>
                </a:solidFill>
              </a:rPr>
              <a:t>Ao contrário: bem grande influência exercem. Como já dissemos, os Espíritos têm que contribuir para o progresso uns dos outros. Pois bem, </a:t>
            </a:r>
            <a:r>
              <a:rPr lang="pt-BR" altLang="en-US" sz="1700" b="1" dirty="0">
                <a:solidFill>
                  <a:srgbClr val="000000"/>
                </a:solidFill>
              </a:rPr>
              <a:t>os Espíritos dos pais têm por missão </a:t>
            </a:r>
            <a:r>
              <a:rPr lang="pt-BR" altLang="en-US" sz="1700" dirty="0">
                <a:solidFill>
                  <a:srgbClr val="000000"/>
                </a:solidFill>
              </a:rPr>
              <a:t>desenvolver os de seus filhos pela </a:t>
            </a:r>
            <a:r>
              <a:rPr lang="pt-BR" altLang="en-US" sz="1700" b="1" dirty="0">
                <a:solidFill>
                  <a:srgbClr val="000000"/>
                </a:solidFill>
              </a:rPr>
              <a:t>educação</a:t>
            </a:r>
            <a:r>
              <a:rPr lang="pt-BR" altLang="en-US" sz="1700" dirty="0">
                <a:solidFill>
                  <a:srgbClr val="000000"/>
                </a:solidFill>
              </a:rPr>
              <a:t>. Constitui-lhes isso uma tarefa. Tornar-se-ão culpados se vierem a falir no seu desempenho.</a:t>
            </a:r>
          </a:p>
          <a:p>
            <a:pPr algn="just"/>
            <a:endParaRPr lang="pt-BR" altLang="en-US" sz="1700" b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pt-BR" sz="2000" b="1" i="1" dirty="0">
                <a:solidFill>
                  <a:srgbClr val="0070C0"/>
                </a:solidFill>
              </a:rPr>
              <a:t>L.E. - Q.582 - Pode-se considerar como missão a paternidade?</a:t>
            </a:r>
            <a:endParaRPr lang="en-US" altLang="en-US" sz="2000" b="1" i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pt-BR" sz="17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“É, sem contestação possível, uma verdadeira missão.</a:t>
            </a:r>
          </a:p>
          <a:p>
            <a:pPr>
              <a:defRPr/>
            </a:pPr>
            <a:r>
              <a:rPr lang="pt-BR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 ao mesmo tempo grandíssimo dever e que envolve, mais do que o pensa o homem, a sua responsabilidade quanto ao futuro. Deus colocou o filho sob a tutela dos pais, a fim de que estes o dirijam pela senda do bem, e lhes facilitou a tarefa dando àquele uma organização débil e delicada, que o torna propício a todas as impressões. Muitos há, no entanto, que mais cuidam de aprumar as árvores do seu jardim e de fazê-las dar bons frutos em abundância, do que de formar o caráter de seu filho. Se este vier a sucumbir por culpa deles, suportarão os desgostos resultantes dessa queda e partilharão dos sofrimentos do filho na vida futura, por não terem feito o que lhes estava ao alcance para que ele avançasse na estrada do </a:t>
            </a:r>
            <a:r>
              <a:rPr lang="pt-BR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bem.”</a:t>
            </a:r>
            <a:endParaRPr lang="en-US" altLang="en-US" sz="1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700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pt-BR" altLang="en-US" sz="2000" b="1" i="1" dirty="0">
                <a:solidFill>
                  <a:srgbClr val="0070C0"/>
                </a:solidFill>
              </a:rPr>
              <a:t>LE – Q383 Qual, para este (espírito encarnado), a utilidade de passar pelo estado de infância?</a:t>
            </a:r>
          </a:p>
          <a:p>
            <a:pPr algn="just"/>
            <a:r>
              <a:rPr lang="pt-BR" altLang="en-US" sz="1700" dirty="0">
                <a:solidFill>
                  <a:schemeClr val="bg1"/>
                </a:solidFill>
              </a:rPr>
              <a:t>Encarnando, com o objetivo de se aperfeiçoar, o Espírito, durante este período, </a:t>
            </a:r>
            <a:r>
              <a:rPr lang="pt-BR" altLang="en-US" sz="1700" b="1" dirty="0">
                <a:solidFill>
                  <a:schemeClr val="bg1"/>
                </a:solidFill>
              </a:rPr>
              <a:t>é mais acessível às impressões que recebe</a:t>
            </a:r>
            <a:r>
              <a:rPr lang="pt-BR" altLang="en-US" sz="1700" dirty="0">
                <a:solidFill>
                  <a:schemeClr val="bg1"/>
                </a:solidFill>
              </a:rPr>
              <a:t>, capazes de lhe auxiliarem o adiantamento, para o que devem contribuir os incumbidos de educá-lo.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BE042A-C7BB-4AA5-B0F0-5AF9A5F7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600" y="5219734"/>
            <a:ext cx="2321992" cy="162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0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DDA95F-AD1E-4CFD-8204-16CC6EA2A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063"/>
            <a:ext cx="10363200" cy="609600"/>
          </a:xfrm>
          <a:solidFill>
            <a:srgbClr val="EDBE18"/>
          </a:solidFill>
        </p:spPr>
        <p:txBody>
          <a:bodyPr/>
          <a:lstStyle/>
          <a:p>
            <a:r>
              <a:rPr lang="en-US" dirty="0"/>
              <a:t>           </a:t>
            </a:r>
            <a:r>
              <a:rPr lang="en-US" dirty="0" err="1"/>
              <a:t>Livro</a:t>
            </a:r>
            <a:r>
              <a:rPr lang="en-US" dirty="0"/>
              <a:t>: O </a:t>
            </a:r>
            <a:r>
              <a:rPr lang="en-US" dirty="0" err="1"/>
              <a:t>Consolador</a:t>
            </a:r>
            <a:r>
              <a:rPr lang="en-US" dirty="0"/>
              <a:t> </a:t>
            </a:r>
            <a:r>
              <a:rPr lang="en-US" sz="2000" dirty="0"/>
              <a:t>(Emmanuel-Francisco Xavier)</a:t>
            </a:r>
            <a:r>
              <a:rPr lang="en-US" dirty="0"/>
              <a:t>   </a:t>
            </a:r>
            <a:r>
              <a:rPr lang="en-US" sz="1400" i="1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BB20433-EBC1-4E25-BA45-A180D6C859ED}"/>
              </a:ext>
            </a:extLst>
          </p:cNvPr>
          <p:cNvSpPr/>
          <p:nvPr/>
        </p:nvSpPr>
        <p:spPr>
          <a:xfrm>
            <a:off x="76200" y="724673"/>
            <a:ext cx="1203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1" dirty="0">
                <a:solidFill>
                  <a:schemeClr val="accent6">
                    <a:lumMod val="50000"/>
                  </a:schemeClr>
                </a:solidFill>
              </a:rPr>
              <a:t>109 –O período infantil é o mais importante para a tarefa educativa?</a:t>
            </a:r>
          </a:p>
          <a:p>
            <a:r>
              <a:rPr lang="pt-BR" dirty="0">
                <a:solidFill>
                  <a:schemeClr val="bg1"/>
                </a:solidFill>
              </a:rPr>
              <a:t>-O período infantil é o mais sério e o mais propício à assimilação dos princípios </a:t>
            </a:r>
            <a:r>
              <a:rPr lang="en-US" dirty="0" err="1">
                <a:solidFill>
                  <a:schemeClr val="bg1"/>
                </a:solidFill>
              </a:rPr>
              <a:t>educativos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pt-BR" dirty="0">
                <a:solidFill>
                  <a:schemeClr val="bg1"/>
                </a:solidFill>
              </a:rPr>
              <a:t>Até aos sete anos, o Espírito ainda se encontra em fase de adaptação para a nova existência que lhe compete no mundo. Nessa idade, ainda não existe uma integração perfeita entre ele e a matéria orgânica. Suas recordações do plano espiritual são, por isso, mais vivas, tornando-se mais suscetível de renovar o caráter e a estabelecer novo caminho, na consolidação dos princípios de responsabilidade, se encontrar nos pais legítimos representantes do colégio </a:t>
            </a:r>
            <a:r>
              <a:rPr lang="en-US" dirty="0">
                <a:solidFill>
                  <a:schemeClr val="bg1"/>
                </a:solidFill>
              </a:rPr>
              <a:t>familiar.</a:t>
            </a:r>
          </a:p>
          <a:p>
            <a:r>
              <a:rPr lang="pt-BR" dirty="0">
                <a:solidFill>
                  <a:schemeClr val="bg1"/>
                </a:solidFill>
              </a:rPr>
              <a:t>Eis por que o lar é tão importante para a edificação do homem, e por que tão profunda é a missão da mulher perante as leis divinas.</a:t>
            </a:r>
          </a:p>
          <a:p>
            <a:r>
              <a:rPr lang="pt-BR" dirty="0">
                <a:solidFill>
                  <a:schemeClr val="bg1"/>
                </a:solidFill>
              </a:rPr>
              <a:t>Passada a época infantil, credora de toda vigilância e carinho por parte das energias paternais, os processos de educação moral, que formam o caráter, tornam-se mais difíceis com a integração do Espírito em seu mundo orgânico material, e, atingida a maioridade, se a educação não se houver feito no lar, então, só o processo violento das provas rudes, no mundo, pode renovar o pensamento e a concepção das criaturas, porquanto a alma reencarnada terá retomado todo o seu patrimônio nocivo do pretérito e reincidirá nas mesmas quedas, se lhe faltou a Luz interior dos sagrados princípios educativos.</a:t>
            </a:r>
          </a:p>
          <a:p>
            <a:endParaRPr lang="pt-BR" sz="16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3BB887-3D85-4F60-A0EA-C7DF2C70D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495800"/>
            <a:ext cx="3733800" cy="233813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D88A3D6-B2AE-4827-B837-0CE6C7B03634}"/>
              </a:ext>
            </a:extLst>
          </p:cNvPr>
          <p:cNvSpPr/>
          <p:nvPr/>
        </p:nvSpPr>
        <p:spPr>
          <a:xfrm>
            <a:off x="76200" y="2971800"/>
            <a:ext cx="11963400" cy="1524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DDA95F-AD1E-4CFD-8204-16CC6EA2A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063"/>
            <a:ext cx="10363200" cy="609600"/>
          </a:xfrm>
          <a:solidFill>
            <a:srgbClr val="EDBE18"/>
          </a:solidFill>
        </p:spPr>
        <p:txBody>
          <a:bodyPr/>
          <a:lstStyle/>
          <a:p>
            <a:r>
              <a:rPr lang="en-US" dirty="0"/>
              <a:t>           </a:t>
            </a:r>
            <a:r>
              <a:rPr lang="en-US" dirty="0" err="1"/>
              <a:t>Livro</a:t>
            </a:r>
            <a:r>
              <a:rPr lang="en-US" dirty="0"/>
              <a:t>: O </a:t>
            </a:r>
            <a:r>
              <a:rPr lang="en-US" dirty="0" err="1"/>
              <a:t>Consolador</a:t>
            </a:r>
            <a:r>
              <a:rPr lang="en-US" dirty="0"/>
              <a:t> </a:t>
            </a:r>
            <a:r>
              <a:rPr lang="en-US" sz="2000" dirty="0"/>
              <a:t>(Emmanuel-Francisco Xavier)</a:t>
            </a:r>
            <a:r>
              <a:rPr lang="en-US" dirty="0"/>
              <a:t>   </a:t>
            </a:r>
            <a:r>
              <a:rPr lang="en-US" sz="1400" i="1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BB20433-EBC1-4E25-BA45-A180D6C859ED}"/>
              </a:ext>
            </a:extLst>
          </p:cNvPr>
          <p:cNvSpPr/>
          <p:nvPr/>
        </p:nvSpPr>
        <p:spPr>
          <a:xfrm>
            <a:off x="266700" y="724673"/>
            <a:ext cx="116586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dirty="0">
              <a:solidFill>
                <a:schemeClr val="bg2"/>
              </a:solidFill>
            </a:endParaRPr>
          </a:p>
          <a:p>
            <a:r>
              <a:rPr lang="pt-BR" sz="2000" b="1" i="1" dirty="0">
                <a:solidFill>
                  <a:schemeClr val="accent6">
                    <a:lumMod val="50000"/>
                  </a:schemeClr>
                </a:solidFill>
              </a:rPr>
              <a:t>108 –Onde a base mais elevada para os métodos de educação?</a:t>
            </a:r>
          </a:p>
          <a:p>
            <a:r>
              <a:rPr lang="pt-BR" dirty="0">
                <a:solidFill>
                  <a:schemeClr val="bg2"/>
                </a:solidFill>
              </a:rPr>
              <a:t>-As noções religiosas, com a exemplificação dos mais altos deveres da vida, constituem a base de toda a educação no sagrado instituto da família.</a:t>
            </a:r>
          </a:p>
          <a:p>
            <a:endParaRPr lang="pt-BR" sz="1600" dirty="0">
              <a:solidFill>
                <a:schemeClr val="bg2"/>
              </a:solidFill>
            </a:endParaRPr>
          </a:p>
          <a:p>
            <a:r>
              <a:rPr lang="pt-BR" sz="2000" b="1" i="1" dirty="0">
                <a:solidFill>
                  <a:schemeClr val="accent6">
                    <a:lumMod val="50000"/>
                  </a:schemeClr>
                </a:solidFill>
              </a:rPr>
              <a:t>110 –Qual a melhor escola de preparação das almas reencarnadas, na Terra?</a:t>
            </a:r>
          </a:p>
          <a:p>
            <a:r>
              <a:rPr lang="pt-BR" dirty="0">
                <a:solidFill>
                  <a:schemeClr val="bg2"/>
                </a:solidFill>
              </a:rPr>
              <a:t>-A melhor escola ainda é o lar, onde a criatura deve receber as bases do </a:t>
            </a:r>
            <a:r>
              <a:rPr lang="en-US" dirty="0" err="1">
                <a:solidFill>
                  <a:schemeClr val="bg2"/>
                </a:solidFill>
              </a:rPr>
              <a:t>sentimento</a:t>
            </a:r>
            <a:r>
              <a:rPr lang="en-US" dirty="0">
                <a:solidFill>
                  <a:schemeClr val="bg2"/>
                </a:solidFill>
              </a:rPr>
              <a:t> e do </a:t>
            </a:r>
            <a:r>
              <a:rPr lang="en-US" dirty="0" err="1">
                <a:solidFill>
                  <a:schemeClr val="bg2"/>
                </a:solidFill>
              </a:rPr>
              <a:t>caráter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r>
              <a:rPr lang="pt-BR" dirty="0">
                <a:solidFill>
                  <a:schemeClr val="bg2"/>
                </a:solidFill>
              </a:rPr>
              <a:t>Os estabelecimentos de ensino, propriamente do mundo, podem instruir, mas só o instituto da família pode educar. É por essa razão que a universidade poderá fazer o cidadão, mas somente o lar pode edificar o homem.</a:t>
            </a:r>
          </a:p>
          <a:p>
            <a:r>
              <a:rPr lang="pt-BR" dirty="0">
                <a:solidFill>
                  <a:schemeClr val="bg2"/>
                </a:solidFill>
              </a:rPr>
              <a:t>Na sua grandiosa tarefa de cristianização, essa é a profunda finalidade do Espiritismo evangélico, no sentido de iluminar a consciência da criatura, a fim de que o lar se refaça e novo ciclo de progresso espiritual se traduza, entre os homens, em lares cristãos, para a nova era da Humanidade.</a:t>
            </a:r>
          </a:p>
          <a:p>
            <a:endParaRPr lang="pt-BR" sz="2000" b="1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C3E9FE-A965-4E28-B1C9-7B4AD63CB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962399"/>
            <a:ext cx="4267200" cy="28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4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DDA95F-AD1E-4CFD-8204-16CC6EA2A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063"/>
            <a:ext cx="10363200" cy="609600"/>
          </a:xfrm>
          <a:solidFill>
            <a:srgbClr val="EDBE18"/>
          </a:solidFill>
        </p:spPr>
        <p:txBody>
          <a:bodyPr/>
          <a:lstStyle/>
          <a:p>
            <a:r>
              <a:rPr lang="en-US" dirty="0"/>
              <a:t>           </a:t>
            </a:r>
            <a:r>
              <a:rPr lang="en-US" dirty="0" err="1"/>
              <a:t>Livro</a:t>
            </a:r>
            <a:r>
              <a:rPr lang="en-US" dirty="0"/>
              <a:t>: O </a:t>
            </a:r>
            <a:r>
              <a:rPr lang="en-US" dirty="0" err="1"/>
              <a:t>Consolador</a:t>
            </a:r>
            <a:r>
              <a:rPr lang="en-US" dirty="0"/>
              <a:t> </a:t>
            </a:r>
            <a:r>
              <a:rPr lang="en-US" sz="2000" dirty="0"/>
              <a:t>(Emmanuel-Francisco Xavier)</a:t>
            </a:r>
            <a:r>
              <a:rPr lang="en-US" dirty="0"/>
              <a:t>   </a:t>
            </a:r>
            <a:r>
              <a:rPr lang="en-US" sz="1400" i="1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BB20433-EBC1-4E25-BA45-A180D6C859ED}"/>
              </a:ext>
            </a:extLst>
          </p:cNvPr>
          <p:cNvSpPr/>
          <p:nvPr/>
        </p:nvSpPr>
        <p:spPr>
          <a:xfrm>
            <a:off x="266700" y="724673"/>
            <a:ext cx="116586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dirty="0">
              <a:solidFill>
                <a:schemeClr val="bg2"/>
              </a:solidFill>
            </a:endParaRPr>
          </a:p>
          <a:p>
            <a:r>
              <a:rPr lang="pt-BR" sz="2000" b="1" i="1" dirty="0">
                <a:solidFill>
                  <a:schemeClr val="accent6">
                    <a:lumMod val="50000"/>
                  </a:schemeClr>
                </a:solidFill>
              </a:rPr>
              <a:t>113 –Os pais espiritistas devem ministrar a educação doutrinária a seus filhos ou podem deixar de faze-lo invocando as razões de que, em matéria de religião, apreciam mais a plena liberdade dos filhos?</a:t>
            </a:r>
          </a:p>
          <a:p>
            <a:r>
              <a:rPr lang="pt-BR" dirty="0">
                <a:solidFill>
                  <a:schemeClr val="bg2"/>
                </a:solidFill>
              </a:rPr>
              <a:t>O período infantil, em sua primeira fase, é o mais importante para todas as bases educativas, e os pais espiritistas cristãos não podem esquecer seus deveres de orientação aos filhos, nas grandes revelações da vida. Em nenhuma hipótese, essa primeira etapa das lutas terrestres deve ser encarada com </a:t>
            </a:r>
            <a:r>
              <a:rPr lang="en-US" dirty="0" err="1">
                <a:solidFill>
                  <a:schemeClr val="bg2"/>
                </a:solidFill>
              </a:rPr>
              <a:t>indiferença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r>
              <a:rPr lang="pt-BR" dirty="0">
                <a:solidFill>
                  <a:schemeClr val="bg2"/>
                </a:solidFill>
              </a:rPr>
              <a:t>O pretexto de que a criança deve desenvolver-se com a máxima noção de liberdade pode dar ensejo a graves perigos. Já se disse, no mundo, que o menino livre é a semente do celerado. A própria reencarnação não constitui, em si mesma, restrição considerável à independência absoluta da alma necessitada </a:t>
            </a:r>
            <a:r>
              <a:rPr lang="en-US" dirty="0">
                <a:solidFill>
                  <a:schemeClr val="bg2"/>
                </a:solidFill>
              </a:rPr>
              <a:t>de </a:t>
            </a:r>
            <a:r>
              <a:rPr lang="en-US" dirty="0" err="1">
                <a:solidFill>
                  <a:schemeClr val="bg2"/>
                </a:solidFill>
              </a:rPr>
              <a:t>expiação</a:t>
            </a:r>
            <a:r>
              <a:rPr lang="en-US" dirty="0">
                <a:solidFill>
                  <a:schemeClr val="bg2"/>
                </a:solidFill>
              </a:rPr>
              <a:t> e </a:t>
            </a:r>
            <a:r>
              <a:rPr lang="en-US" dirty="0" err="1">
                <a:solidFill>
                  <a:schemeClr val="bg2"/>
                </a:solidFill>
              </a:rPr>
              <a:t>corretivo</a:t>
            </a:r>
            <a:r>
              <a:rPr lang="en-US" dirty="0">
                <a:solidFill>
                  <a:schemeClr val="bg2"/>
                </a:solidFill>
              </a:rPr>
              <a:t>?</a:t>
            </a:r>
          </a:p>
          <a:p>
            <a:r>
              <a:rPr lang="pt-BR" dirty="0">
                <a:solidFill>
                  <a:schemeClr val="bg2"/>
                </a:solidFill>
              </a:rPr>
              <a:t>Além disso, os pais espiritistas devem compreender que qualquer indiferença nesse particular pode conduzir a criança aos prejuízos religiosos de outrem, ao apego do convencionalismo, e à ausência de amor à verdade.</a:t>
            </a:r>
          </a:p>
          <a:p>
            <a:r>
              <a:rPr lang="pt-BR" dirty="0">
                <a:solidFill>
                  <a:schemeClr val="bg2"/>
                </a:solidFill>
              </a:rPr>
              <a:t>Deve nutrir-se o coração infantil com a crença, com a bondade, com a esperança e com a fé em Deus. Agir contrariamente a essas normas é abrir para o faltoso de ontem a mesma porta larga para os excessos de toda sorte, que conduzem ao aniquilamento e ao crime. </a:t>
            </a:r>
          </a:p>
          <a:p>
            <a:r>
              <a:rPr lang="pt-BR" b="1" i="1" dirty="0">
                <a:solidFill>
                  <a:schemeClr val="bg2"/>
                </a:solidFill>
              </a:rPr>
              <a:t>Os pais espiritistas devem compreender essa característica de suas obrigações sagradas, entendendo que o lar não se fez para a contemplação egoística da espécie, mas, sim, para santuário onde, por vezes, se exige a renúncia e o sacrifício de uma existência inteira.</a:t>
            </a:r>
            <a:endParaRPr lang="en-US" sz="1600" b="1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B07621-9F6D-4424-A6C8-B581F7D67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5185213"/>
            <a:ext cx="26574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0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DDA95F-AD1E-4CFD-8204-16CC6EA2A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063"/>
            <a:ext cx="10363200" cy="609600"/>
          </a:xfrm>
          <a:solidFill>
            <a:srgbClr val="EDBE18"/>
          </a:solidFill>
        </p:spPr>
        <p:txBody>
          <a:bodyPr/>
          <a:lstStyle/>
          <a:p>
            <a:r>
              <a:rPr lang="en-US" dirty="0"/>
              <a:t>           Estamos </a:t>
            </a:r>
            <a:r>
              <a:rPr lang="en-US" dirty="0" err="1"/>
              <a:t>preparados</a:t>
            </a:r>
            <a:r>
              <a:rPr lang="en-US" dirty="0"/>
              <a:t>?    </a:t>
            </a:r>
            <a:r>
              <a:rPr lang="en-US" sz="1400" i="1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BB20433-EBC1-4E25-BA45-A180D6C859ED}"/>
              </a:ext>
            </a:extLst>
          </p:cNvPr>
          <p:cNvSpPr/>
          <p:nvPr/>
        </p:nvSpPr>
        <p:spPr>
          <a:xfrm>
            <a:off x="266700" y="640590"/>
            <a:ext cx="1165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6A6C069-7B7C-4986-83E0-AB242F9102AB}"/>
              </a:ext>
            </a:extLst>
          </p:cNvPr>
          <p:cNvSpPr/>
          <p:nvPr/>
        </p:nvSpPr>
        <p:spPr>
          <a:xfrm>
            <a:off x="266700" y="640590"/>
            <a:ext cx="1165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29361E-BE4B-4C71-A431-252C8950F0BA}"/>
              </a:ext>
            </a:extLst>
          </p:cNvPr>
          <p:cNvSpPr txBox="1"/>
          <p:nvPr/>
        </p:nvSpPr>
        <p:spPr>
          <a:xfrm>
            <a:off x="250536" y="963755"/>
            <a:ext cx="11315700" cy="571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C9925C-526E-4207-9802-A20F1586C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40590"/>
            <a:ext cx="10134600" cy="59957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899FFE-818E-4B6B-9598-7019A74B625F}"/>
              </a:ext>
            </a:extLst>
          </p:cNvPr>
          <p:cNvSpPr txBox="1"/>
          <p:nvPr/>
        </p:nvSpPr>
        <p:spPr>
          <a:xfrm>
            <a:off x="762000" y="1034016"/>
            <a:ext cx="9448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altLang="en-US" b="1" dirty="0"/>
              <a:t>Nossos filhos não vem com um “manual do usuário” e também não tem um SAC onde possamos reclamar </a:t>
            </a:r>
          </a:p>
          <a:p>
            <a:pPr algn="just"/>
            <a:endParaRPr lang="pt-BR" alt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altLang="en-US" b="1" dirty="0"/>
              <a:t>Quais valores estamos transmitindo aos nossos filhos?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alt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altLang="en-US" b="1" dirty="0"/>
              <a:t>Em que precisamos melhorar?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alt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altLang="en-US" b="1" dirty="0"/>
              <a:t>Educamos mais por exemplos do que por palavras...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alt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altLang="en-US" b="1" dirty="0"/>
              <a:t>Devemos inventivar e reconhecer os bons hábitos, as boas ações de nosssos filhos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alt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altLang="en-US" b="1" dirty="0"/>
              <a:t>O trabalho é duro. Exige dedicação, paciência, disciplina, muito Amor, etc.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alt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altLang="en-US" sz="2000" b="1" dirty="0"/>
              <a:t>Mas é estremamente gratificante.</a:t>
            </a:r>
            <a:r>
              <a:rPr lang="pt-BR" altLang="en-US" b="1" dirty="0"/>
              <a:t>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altLang="en-US" b="1" dirty="0"/>
          </a:p>
          <a:p>
            <a:pPr algn="just"/>
            <a:endParaRPr lang="pt-BR" altLang="en-US" b="1" dirty="0">
              <a:solidFill>
                <a:schemeClr val="bg1"/>
              </a:solidFill>
            </a:endParaRPr>
          </a:p>
          <a:p>
            <a:pPr algn="just"/>
            <a:r>
              <a:rPr lang="pt-BR" altLang="en-US" b="1" dirty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25D5DB-1519-422A-8595-620DCBEEA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Tipos</a:t>
            </a:r>
            <a:r>
              <a:rPr lang="en-US" altLang="en-US" dirty="0"/>
              <a:t> de </a:t>
            </a:r>
            <a:r>
              <a:rPr lang="en-US" altLang="en-US" dirty="0" err="1"/>
              <a:t>espíritos</a:t>
            </a:r>
            <a:r>
              <a:rPr lang="en-US" altLang="en-US" dirty="0"/>
              <a:t> que </a:t>
            </a:r>
            <a:r>
              <a:rPr lang="en-US" altLang="en-US" dirty="0" err="1"/>
              <a:t>podemos</a:t>
            </a:r>
            <a:r>
              <a:rPr lang="en-US" altLang="en-US" dirty="0"/>
              <a:t> </a:t>
            </a:r>
            <a:r>
              <a:rPr lang="en-US" altLang="en-US" dirty="0" err="1"/>
              <a:t>receber</a:t>
            </a:r>
            <a:r>
              <a:rPr lang="en-US" altLang="en-US" dirty="0"/>
              <a:t> </a:t>
            </a:r>
            <a:r>
              <a:rPr lang="en-US" altLang="en-US" dirty="0" err="1"/>
              <a:t>como</a:t>
            </a:r>
            <a:r>
              <a:rPr lang="en-US" altLang="en-US" dirty="0"/>
              <a:t> </a:t>
            </a:r>
            <a:r>
              <a:rPr lang="en-US" altLang="en-US" dirty="0" err="1"/>
              <a:t>filhos</a:t>
            </a:r>
            <a:r>
              <a:rPr lang="en-US" altLang="en-US" dirty="0"/>
              <a:t>: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B933D9-12B4-4125-8B15-7FD167860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11811000" cy="4572000"/>
          </a:xfrm>
        </p:spPr>
        <p:txBody>
          <a:bodyPr/>
          <a:lstStyle/>
          <a:p>
            <a:pPr>
              <a:defRPr/>
            </a:pP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Espíritos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amigos,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simpáticos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vêm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ajudar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também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ajudar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irmãos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maiores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dificuldades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Espíritos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foram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companheiros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nossos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vidas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passadas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feriram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foram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feridos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nós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Espíritos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ligação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outras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encarnações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mas que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necessitamos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ajudá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-los e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comprometemos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espiritualidade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Podemos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sentir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amor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ternura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felicidade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paz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união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preferência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amizade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rejeição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competitividade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ciúme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indiferença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medo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atração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A55A6AE3-8B61-4516-BBE6-3CF849E4F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16832"/>
            <a:ext cx="57150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8A8EE5-B6D3-44A7-AB34-94AF2F448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267200"/>
            <a:ext cx="4000500" cy="21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80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ool_project_solar_system">
  <a:themeElements>
    <a:clrScheme name="Custom 57">
      <a:dk1>
        <a:srgbClr val="262140"/>
      </a:dk1>
      <a:lt1>
        <a:srgbClr val="FFFFFF"/>
      </a:lt1>
      <a:dk2>
        <a:srgbClr val="3A3363"/>
      </a:dk2>
      <a:lt2>
        <a:srgbClr val="FFFFFF"/>
      </a:lt2>
      <a:accent1>
        <a:srgbClr val="F3D569"/>
      </a:accent1>
      <a:accent2>
        <a:srgbClr val="7DC6F3"/>
      </a:accent2>
      <a:accent3>
        <a:srgbClr val="F3D569"/>
      </a:accent3>
      <a:accent4>
        <a:srgbClr val="2F4B83"/>
      </a:accent4>
      <a:accent5>
        <a:srgbClr val="13C4D7"/>
      </a:accent5>
      <a:accent6>
        <a:srgbClr val="07AD85"/>
      </a:accent6>
      <a:hlink>
        <a:srgbClr val="ECBE18"/>
      </a:hlink>
      <a:folHlink>
        <a:srgbClr val="ECBE18"/>
      </a:folHlink>
    </a:clrScheme>
    <a:fontScheme name="Custom 33">
      <a:majorFont>
        <a:latin typeface="Microsoft Sans Serif"/>
        <a:ea typeface=""/>
        <a:cs typeface=""/>
      </a:majorFont>
      <a:minorFont>
        <a:latin typeface="Calibri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M10290551 - School presentation - NEW.potx" id="{614775B2-47AF-45EF-B89F-DB698A6AD457}" vid="{787785BD-75BA-4822-BC77-7195AD76C8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57">
    <a:dk1>
      <a:srgbClr val="262140"/>
    </a:dk1>
    <a:lt1>
      <a:srgbClr val="FFFFFF"/>
    </a:lt1>
    <a:dk2>
      <a:srgbClr val="3A3363"/>
    </a:dk2>
    <a:lt2>
      <a:srgbClr val="FFFFFF"/>
    </a:lt2>
    <a:accent1>
      <a:srgbClr val="F3D569"/>
    </a:accent1>
    <a:accent2>
      <a:srgbClr val="7DC6F3"/>
    </a:accent2>
    <a:accent3>
      <a:srgbClr val="F3D569"/>
    </a:accent3>
    <a:accent4>
      <a:srgbClr val="2F4B83"/>
    </a:accent4>
    <a:accent5>
      <a:srgbClr val="13C4D7"/>
    </a:accent5>
    <a:accent6>
      <a:srgbClr val="07AD85"/>
    </a:accent6>
    <a:hlink>
      <a:srgbClr val="ECBE18"/>
    </a:hlink>
    <a:folHlink>
      <a:srgbClr val="ECBE18"/>
    </a:folHlink>
  </a:clrScheme>
</a:themeOverride>
</file>

<file path=ppt/theme/themeOverride2.xml><?xml version="1.0" encoding="utf-8"?>
<a:themeOverride xmlns:a="http://schemas.openxmlformats.org/drawingml/2006/main">
  <a:clrScheme name="Custom 57">
    <a:dk1>
      <a:srgbClr val="262140"/>
    </a:dk1>
    <a:lt1>
      <a:srgbClr val="FFFFFF"/>
    </a:lt1>
    <a:dk2>
      <a:srgbClr val="3A3363"/>
    </a:dk2>
    <a:lt2>
      <a:srgbClr val="FFFFFF"/>
    </a:lt2>
    <a:accent1>
      <a:srgbClr val="F3D569"/>
    </a:accent1>
    <a:accent2>
      <a:srgbClr val="7DC6F3"/>
    </a:accent2>
    <a:accent3>
      <a:srgbClr val="F3D569"/>
    </a:accent3>
    <a:accent4>
      <a:srgbClr val="2F4B83"/>
    </a:accent4>
    <a:accent5>
      <a:srgbClr val="13C4D7"/>
    </a:accent5>
    <a:accent6>
      <a:srgbClr val="07AD85"/>
    </a:accent6>
    <a:hlink>
      <a:srgbClr val="ECBE18"/>
    </a:hlink>
    <a:folHlink>
      <a:srgbClr val="ECBE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School_project_solar_system</Template>
  <TotalTime>16679</TotalTime>
  <Words>1567</Words>
  <Application>Microsoft Office PowerPoint</Application>
  <PresentationFormat>Custom</PresentationFormat>
  <Paragraphs>100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School_project_solar_system</vt:lpstr>
      <vt:lpstr>Missão da Paternidade  Compromisso com a Educaçao Moral      </vt:lpstr>
      <vt:lpstr>           Considerações iniciais    </vt:lpstr>
      <vt:lpstr>PowerPoint Presentation</vt:lpstr>
      <vt:lpstr>           A Missão dos Pais    </vt:lpstr>
      <vt:lpstr>           Livro: O Consolador (Emmanuel-Francisco Xavier)    </vt:lpstr>
      <vt:lpstr>           Livro: O Consolador (Emmanuel-Francisco Xavier)    </vt:lpstr>
      <vt:lpstr>           Livro: O Consolador (Emmanuel-Francisco Xavier)    </vt:lpstr>
      <vt:lpstr>           Estamos preparados?     </vt:lpstr>
      <vt:lpstr>Tipos de espíritos que podemos receber como filhos: </vt:lpstr>
      <vt:lpstr>PowerPoint Presentation</vt:lpstr>
      <vt:lpstr>Conclusão </vt:lpstr>
      <vt:lpstr>PowerPoint Presentation</vt:lpstr>
      <vt:lpstr>Obrigado FIM </vt:lpstr>
      <vt:lpstr>Educação no Lar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here</dc:title>
  <dc:creator>Owner</dc:creator>
  <cp:lastModifiedBy>Owner</cp:lastModifiedBy>
  <cp:revision>154</cp:revision>
  <dcterms:created xsi:type="dcterms:W3CDTF">2019-04-04T20:16:22Z</dcterms:created>
  <dcterms:modified xsi:type="dcterms:W3CDTF">2019-11-20T16:09:28Z</dcterms:modified>
</cp:coreProperties>
</file>